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85" d="100"/>
          <a:sy n="85" d="100"/>
        </p:scale>
        <p:origin x="-80" y="8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interSettings" Target="printerSettings/printerSettings1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34D8DEE8-7A87-4E01-8ADE-4C49CDD43F74}" type="datetime1">
              <a:rPr lang="en-US" smtClean="0"/>
              <a:pPr/>
              <a:t>10/21/15</a:t>
            </a:fld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algn="r"/>
            <a:fld id="{F7886C9C-DC18-4195-8FD5-A50AA931D419}" type="slidenum">
              <a:rPr lang="en-US" smtClean="0"/>
              <a:pPr algn="r"/>
              <a:t>‹#›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F9461-E3EB-40CD-B93F-E5CBBBD8E0BA}" type="datetimeFigureOut">
              <a:rPr lang="en-US" smtClean="0"/>
              <a:pPr/>
              <a:t>10/21/15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A7543-9AAE-4E9F-B28C-4FCCFD07D4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78FA3-38AD-400D-A4D2-18E8EF129E5F}" type="datetime1">
              <a:rPr lang="en-US" smtClean="0"/>
              <a:pPr/>
              <a:t>10/21/15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7886C9C-DC18-4195-8FD5-A50AA931D41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FF424-F111-43CB-9C75-D52325012943}" type="datetime1">
              <a:rPr lang="en-US" smtClean="0"/>
              <a:pPr/>
              <a:t>10/21/15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4A8BBF0-342D-409A-9C0A-B1B451E92883}" type="datetime1">
              <a:rPr lang="en-US" smtClean="0"/>
              <a:pPr/>
              <a:t>10/21/15</a:t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algn="r"/>
            <a:fld id="{F7886C9C-DC18-4195-8FD5-A50AA931D419}" type="slidenum">
              <a:rPr lang="en-US" smtClean="0"/>
              <a:pPr algn="r"/>
              <a:t>‹#›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DA190-4BDC-4D39-B5BB-A14B3E8B1B3D}" type="datetime1">
              <a:rPr lang="en-US" smtClean="0"/>
              <a:pPr/>
              <a:t>10/21/15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D52F2-9B11-4FC0-9217-7D20B3AC9849}" type="datetime1">
              <a:rPr lang="en-US" smtClean="0"/>
              <a:pPr/>
              <a:t>10/21/15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13737-8506-438E-ABC0-0BE7E06DCCA6}" type="datetime1">
              <a:rPr lang="en-US" smtClean="0"/>
              <a:pPr/>
              <a:t>10/21/15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D58AA-1C84-40C9-BFEE-631CCB17636C}" type="datetime1">
              <a:rPr lang="en-US" smtClean="0"/>
              <a:pPr/>
              <a:t>10/21/15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542C1-4E96-413B-B72E-6C4B39D85C9D}" type="datetime1">
              <a:rPr lang="en-US" smtClean="0"/>
              <a:pPr/>
              <a:t>10/21/15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7886C9C-DC18-4195-8FD5-A50AA931D41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42AA2-D442-471A-9D69-80392E1E581D}" type="datetime1">
              <a:rPr lang="en-US" smtClean="0"/>
              <a:pPr/>
              <a:t>10/21/15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EC43563C-D9B3-4432-B336-144C997D6215}" type="datetime1">
              <a:rPr lang="en-US" smtClean="0"/>
              <a:pPr/>
              <a:t>10/21/15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pPr algn="r"/>
            <a:fld id="{F7886C9C-DC18-4195-8FD5-A50AA931D419}" type="slidenum">
              <a:rPr lang="en-US" smtClean="0"/>
              <a:pPr algn="r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g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Fat, cholesterol, calorie and food label notes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71645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02920" indent="-457200">
              <a:buFont typeface="+mj-lt"/>
              <a:buAutoNum type="arabicPeriod"/>
            </a:pPr>
            <a:r>
              <a:rPr lang="en-US" dirty="0" smtClean="0"/>
              <a:t>When the acid holds all the hydrogen atoms that it can, it is considered saturated.</a:t>
            </a:r>
            <a:endParaRPr lang="en-US" dirty="0"/>
          </a:p>
          <a:p>
            <a:pPr marL="502920" indent="-457200">
              <a:buFont typeface="+mj-lt"/>
              <a:buAutoNum type="arabicPeriod"/>
            </a:pPr>
            <a:r>
              <a:rPr lang="en-US" dirty="0" smtClean="0"/>
              <a:t>Tropical oils have a lot of saturated fats</a:t>
            </a:r>
          </a:p>
          <a:p>
            <a:pPr marL="365760" lvl="1" indent="0">
              <a:buNone/>
            </a:pPr>
            <a:r>
              <a:rPr lang="en-US" dirty="0" smtClean="0"/>
              <a:t>	i.e</a:t>
            </a:r>
            <a:r>
              <a:rPr lang="en-US" dirty="0" smtClean="0"/>
              <a:t>. palm oil, coconut oil</a:t>
            </a:r>
          </a:p>
          <a:p>
            <a:pPr marL="502920" indent="-457200">
              <a:buFont typeface="+mj-lt"/>
              <a:buAutoNum type="arabicPeriod"/>
            </a:pPr>
            <a:r>
              <a:rPr lang="en-US" dirty="0" smtClean="0"/>
              <a:t>Animal fats have a lot of saturated </a:t>
            </a:r>
            <a:r>
              <a:rPr lang="en-US" dirty="0" smtClean="0"/>
              <a:t>fats</a:t>
            </a:r>
          </a:p>
          <a:p>
            <a:pPr marL="45720" indent="0">
              <a:buNone/>
            </a:pPr>
            <a:r>
              <a:rPr lang="en-US" dirty="0"/>
              <a:t>	</a:t>
            </a:r>
            <a:r>
              <a:rPr lang="en-US" dirty="0" smtClean="0"/>
              <a:t>i.e</a:t>
            </a:r>
            <a:r>
              <a:rPr lang="en-US" dirty="0" smtClean="0"/>
              <a:t>. beef, pork, egg yolks, dairy</a:t>
            </a:r>
          </a:p>
          <a:p>
            <a:pPr marL="502920" indent="-457200">
              <a:buFont typeface="+mj-lt"/>
              <a:buAutoNum type="arabicPeriod" startAt="4"/>
            </a:pPr>
            <a:r>
              <a:rPr lang="en-US" dirty="0" smtClean="0"/>
              <a:t>Saturated fats are solid or semi-solid at room temperature</a:t>
            </a:r>
          </a:p>
          <a:p>
            <a:pPr marL="502920" indent="-457200">
              <a:buFont typeface="+mj-lt"/>
              <a:buAutoNum type="arabicPeriod" startAt="4"/>
            </a:pPr>
            <a:r>
              <a:rPr lang="en-US" dirty="0" smtClean="0"/>
              <a:t>A lot of saturated fat in your diet can lead to </a:t>
            </a:r>
          </a:p>
          <a:p>
            <a:pPr marL="45720" indent="0">
              <a:buNone/>
            </a:pPr>
            <a:r>
              <a:rPr lang="en-US" dirty="0" smtClean="0"/>
              <a:t>	increased </a:t>
            </a:r>
            <a:r>
              <a:rPr lang="en-US" dirty="0" smtClean="0"/>
              <a:t>risk for heart disease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Saturated fats</a:t>
            </a:r>
            <a:endParaRPr lang="en-US" dirty="0"/>
          </a:p>
        </p:txBody>
      </p:sp>
      <p:pic>
        <p:nvPicPr>
          <p:cNvPr id="4" name="Picture 3" descr="MCL_butter_101550689_RJT_LLC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9946" y="4261278"/>
            <a:ext cx="2272441" cy="227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2308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02920" indent="-457200">
              <a:buFont typeface="+mj-lt"/>
              <a:buAutoNum type="arabicPeriod"/>
            </a:pPr>
            <a:r>
              <a:rPr lang="en-US" dirty="0" smtClean="0"/>
              <a:t>When it is missing one or more pairs of hydrogen atoms is it considered unsaturated </a:t>
            </a:r>
            <a:r>
              <a:rPr lang="en-US" dirty="0" smtClean="0"/>
              <a:t>fat. </a:t>
            </a:r>
          </a:p>
          <a:p>
            <a:pPr marL="502920" indent="-457200">
              <a:buFont typeface="+mj-lt"/>
              <a:buAutoNum type="arabicPeriod"/>
            </a:pPr>
            <a:r>
              <a:rPr lang="en-US" dirty="0" smtClean="0"/>
              <a:t>Most </a:t>
            </a:r>
            <a:r>
              <a:rPr lang="en-US" dirty="0" smtClean="0"/>
              <a:t>vegetable fats have a higher proportion of unsaturated fats</a:t>
            </a:r>
          </a:p>
          <a:p>
            <a:pPr marL="365760" lvl="1" indent="0">
              <a:buNone/>
            </a:pPr>
            <a:r>
              <a:rPr lang="en-US" dirty="0" smtClean="0"/>
              <a:t>	Olive</a:t>
            </a:r>
            <a:r>
              <a:rPr lang="en-US" dirty="0" smtClean="0"/>
              <a:t>, Canola, Soybean</a:t>
            </a:r>
          </a:p>
          <a:p>
            <a:pPr marL="502920" indent="-457200">
              <a:buFont typeface="+mj-lt"/>
              <a:buAutoNum type="arabicPeriod"/>
            </a:pPr>
            <a:r>
              <a:rPr lang="en-US" dirty="0" smtClean="0"/>
              <a:t>These fats are liquid at room temperature</a:t>
            </a:r>
          </a:p>
          <a:p>
            <a:pPr marL="502920" indent="-457200">
              <a:buFont typeface="+mj-lt"/>
              <a:buAutoNum type="arabicPeriod"/>
            </a:pPr>
            <a:r>
              <a:rPr lang="en-US" dirty="0" smtClean="0"/>
              <a:t>Be careful and look for trans fats- HYDROGENATION is the adding of missing hydrogen atoms that makes the fat more saturated.</a:t>
            </a:r>
          </a:p>
          <a:p>
            <a:pPr marL="365760" lvl="1" indent="0">
              <a:buNone/>
            </a:pPr>
            <a:r>
              <a:rPr lang="en-US" dirty="0" smtClean="0"/>
              <a:t>	i.e</a:t>
            </a:r>
            <a:r>
              <a:rPr lang="en-US" dirty="0" smtClean="0"/>
              <a:t>. margarine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Unsaturated fats</a:t>
            </a:r>
            <a:endParaRPr lang="en-US" dirty="0"/>
          </a:p>
        </p:txBody>
      </p:sp>
      <p:pic>
        <p:nvPicPr>
          <p:cNvPr id="4" name="Picture 3" descr="1302541943unsaturated-fat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2781" y="4459159"/>
            <a:ext cx="3886238" cy="2064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9381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02920" indent="-457200">
              <a:buFont typeface="+mj-lt"/>
              <a:buAutoNum type="arabicPeriod"/>
            </a:pPr>
            <a:r>
              <a:rPr lang="en-US" dirty="0" smtClean="0"/>
              <a:t>Cholesterol is a fat like substance produced in the liver of animals.</a:t>
            </a:r>
          </a:p>
          <a:p>
            <a:pPr marL="502920" indent="-457200">
              <a:buFont typeface="+mj-lt"/>
              <a:buAutoNum type="arabicPeriod"/>
            </a:pPr>
            <a:r>
              <a:rPr lang="en-US" dirty="0" smtClean="0"/>
              <a:t>It is ONLY found in foods of animal origins.</a:t>
            </a:r>
          </a:p>
          <a:p>
            <a:pPr marL="502920" indent="-457200">
              <a:buFont typeface="+mj-lt"/>
              <a:buAutoNum type="arabicPeriod"/>
            </a:pPr>
            <a:r>
              <a:rPr lang="en-US" dirty="0" smtClean="0"/>
              <a:t>Your body needs </a:t>
            </a:r>
            <a:r>
              <a:rPr lang="en-US" dirty="0" smtClean="0"/>
              <a:t>some cholesterol </a:t>
            </a:r>
            <a:r>
              <a:rPr lang="en-US" dirty="0" smtClean="0"/>
              <a:t>because it helps with the production of sex hormones, Vitamin D, and the protective sheath around nerve fibers.</a:t>
            </a:r>
          </a:p>
          <a:p>
            <a:pPr marL="502920" indent="-457200">
              <a:buFont typeface="+mj-lt"/>
              <a:buAutoNum type="arabicPeriod"/>
            </a:pPr>
            <a:r>
              <a:rPr lang="en-US" dirty="0" smtClean="0"/>
              <a:t>High cholesterol is a risk factor for heart and </a:t>
            </a:r>
          </a:p>
          <a:p>
            <a:pPr marL="45720" indent="0">
              <a:buNone/>
            </a:pPr>
            <a:r>
              <a:rPr lang="en-US" dirty="0" smtClean="0"/>
              <a:t>	Other </a:t>
            </a:r>
            <a:r>
              <a:rPr lang="en-US" dirty="0" smtClean="0"/>
              <a:t>circulatory diseases.</a:t>
            </a:r>
          </a:p>
          <a:p>
            <a:pPr marL="502920" indent="-457200">
              <a:buFont typeface="+mj-lt"/>
              <a:buAutoNum type="arabicPeriod" startAt="5"/>
            </a:pPr>
            <a:r>
              <a:rPr lang="en-US" dirty="0" smtClean="0"/>
              <a:t>Consumption of fat, especially saturated fats, </a:t>
            </a:r>
          </a:p>
          <a:p>
            <a:pPr marL="45720" indent="0">
              <a:buNone/>
            </a:pPr>
            <a:r>
              <a:rPr lang="en-US" dirty="0" smtClean="0"/>
              <a:t>	raises </a:t>
            </a:r>
            <a:r>
              <a:rPr lang="en-US" dirty="0" smtClean="0"/>
              <a:t>blood cholesterol levels.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cholesterol</a:t>
            </a:r>
            <a:endParaRPr lang="en-US" dirty="0"/>
          </a:p>
        </p:txBody>
      </p:sp>
      <p:pic>
        <p:nvPicPr>
          <p:cNvPr id="4" name="Picture 3" descr="596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4489" y="3841375"/>
            <a:ext cx="1826785" cy="2715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8643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02920" indent="-457200">
              <a:buFont typeface="+mj-lt"/>
              <a:buAutoNum type="arabicPeriod"/>
            </a:pPr>
            <a:r>
              <a:rPr lang="en-US" dirty="0" smtClean="0"/>
              <a:t>What is a calorie?</a:t>
            </a:r>
          </a:p>
          <a:p>
            <a:pPr lvl="1"/>
            <a:r>
              <a:rPr lang="en-US" dirty="0"/>
              <a:t>The amount of energy needed to raise the temperature of 1 gram of water by 1°C.</a:t>
            </a:r>
          </a:p>
          <a:p>
            <a:pPr lvl="3"/>
            <a:r>
              <a:rPr lang="en-US" dirty="0"/>
              <a:t>Basically….. The amount of energy in a food</a:t>
            </a:r>
            <a:r>
              <a:rPr lang="en-US" dirty="0" smtClean="0"/>
              <a:t>.</a:t>
            </a:r>
          </a:p>
          <a:p>
            <a:pPr marL="502920" indent="-457200">
              <a:buFont typeface="+mj-lt"/>
              <a:buAutoNum type="arabicPeriod"/>
            </a:pPr>
            <a:r>
              <a:rPr lang="en-US" dirty="0" smtClean="0"/>
              <a:t>The amount of calories you need depends on your age, gender, and activity level.</a:t>
            </a:r>
          </a:p>
          <a:p>
            <a:pPr marL="365760" lvl="1" indent="0">
              <a:buNone/>
            </a:pPr>
            <a:r>
              <a:rPr lang="en-US" dirty="0" smtClean="0"/>
              <a:t>	High </a:t>
            </a:r>
            <a:r>
              <a:rPr lang="en-US" dirty="0" smtClean="0"/>
              <a:t>school students need between </a:t>
            </a:r>
          </a:p>
          <a:p>
            <a:pPr marL="365760" lvl="1" indent="0">
              <a:buNone/>
            </a:pPr>
            <a:r>
              <a:rPr lang="en-US" b="1" dirty="0" smtClean="0"/>
              <a:t>	1,800 </a:t>
            </a:r>
            <a:r>
              <a:rPr lang="en-US" b="1" dirty="0" smtClean="0"/>
              <a:t>and 3,200 </a:t>
            </a:r>
            <a:r>
              <a:rPr lang="en-US" dirty="0" smtClean="0"/>
              <a:t>calories per day.</a:t>
            </a:r>
          </a:p>
          <a:p>
            <a:r>
              <a:rPr lang="en-US" dirty="0" smtClean="0"/>
              <a:t>Use your daily calories to get the </a:t>
            </a:r>
          </a:p>
          <a:p>
            <a:pPr marL="45720" indent="0">
              <a:buNone/>
            </a:pPr>
            <a:r>
              <a:rPr lang="en-US" dirty="0"/>
              <a:t>n</a:t>
            </a:r>
            <a:r>
              <a:rPr lang="en-US" dirty="0" smtClean="0"/>
              <a:t>utrients you need from the food </a:t>
            </a:r>
          </a:p>
          <a:p>
            <a:pPr marL="45720" indent="0">
              <a:buNone/>
            </a:pPr>
            <a:r>
              <a:rPr lang="en-US" dirty="0" smtClean="0"/>
              <a:t>groups to keep your body strong.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calories</a:t>
            </a:r>
            <a:endParaRPr lang="en-US" dirty="0"/>
          </a:p>
        </p:txBody>
      </p:sp>
      <p:pic>
        <p:nvPicPr>
          <p:cNvPr id="4" name="Picture 3" descr="ccfood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2671" y="3310915"/>
            <a:ext cx="2980757" cy="3268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3080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02920" indent="-457200">
              <a:buFont typeface="+mj-lt"/>
              <a:buAutoNum type="arabicPeriod"/>
            </a:pPr>
            <a:r>
              <a:rPr lang="en-US" dirty="0" smtClean="0"/>
              <a:t>Food Labels can help you:</a:t>
            </a:r>
          </a:p>
          <a:p>
            <a:pPr marL="708660" lvl="1" indent="-342900">
              <a:buFont typeface="+mj-lt"/>
              <a:buAutoNum type="alphaLcPeriod"/>
            </a:pPr>
            <a:r>
              <a:rPr lang="en-US" dirty="0" smtClean="0"/>
              <a:t>Choose foods that are low in fats, </a:t>
            </a:r>
          </a:p>
          <a:p>
            <a:pPr marL="365760" lvl="1" indent="0">
              <a:buNone/>
            </a:pPr>
            <a:r>
              <a:rPr lang="en-US" dirty="0" smtClean="0"/>
              <a:t>	sugar</a:t>
            </a:r>
            <a:r>
              <a:rPr lang="en-US" dirty="0" smtClean="0"/>
              <a:t>, and salt</a:t>
            </a:r>
          </a:p>
          <a:p>
            <a:pPr marL="708660" lvl="1" indent="-342900">
              <a:buFont typeface="+mj-lt"/>
              <a:buAutoNum type="alphaLcPeriod" startAt="2"/>
            </a:pPr>
            <a:r>
              <a:rPr lang="en-US" dirty="0" smtClean="0"/>
              <a:t>Compare the nutrient content of</a:t>
            </a:r>
          </a:p>
          <a:p>
            <a:pPr marL="365760" lvl="1" indent="0">
              <a:buNone/>
            </a:pPr>
            <a:r>
              <a:rPr lang="en-US" dirty="0"/>
              <a:t>	</a:t>
            </a:r>
            <a:r>
              <a:rPr lang="en-US" dirty="0" smtClean="0"/>
              <a:t> </a:t>
            </a:r>
            <a:r>
              <a:rPr lang="en-US" dirty="0" smtClean="0"/>
              <a:t>different foods</a:t>
            </a:r>
          </a:p>
          <a:p>
            <a:pPr marL="708660" lvl="1" indent="-342900">
              <a:buFont typeface="+mj-lt"/>
              <a:buAutoNum type="alphaLcPeriod" startAt="3"/>
            </a:pPr>
            <a:r>
              <a:rPr lang="en-US" dirty="0" smtClean="0"/>
              <a:t>Identify recommended serving sizes</a:t>
            </a:r>
          </a:p>
          <a:p>
            <a:pPr marL="708660" lvl="1" indent="-342900">
              <a:buFont typeface="+mj-lt"/>
              <a:buAutoNum type="alphaLcPeriod" startAt="3"/>
            </a:pPr>
            <a:r>
              <a:rPr lang="en-US" dirty="0" smtClean="0"/>
              <a:t>Identify calories per </a:t>
            </a:r>
            <a:r>
              <a:rPr lang="en-US" dirty="0" smtClean="0"/>
              <a:t>serving</a:t>
            </a:r>
          </a:p>
          <a:p>
            <a:pPr marL="708660" lvl="1" indent="-342900">
              <a:buFont typeface="+mj-lt"/>
              <a:buAutoNum type="alphaLcPeriod" startAt="3"/>
            </a:pPr>
            <a:endParaRPr lang="en-US" dirty="0"/>
          </a:p>
          <a:p>
            <a:pPr marL="708660" lvl="1" indent="-342900">
              <a:buFont typeface="+mj-lt"/>
              <a:buAutoNum type="alphaLcPeriod" startAt="3"/>
            </a:pPr>
            <a:endParaRPr lang="en-US" dirty="0" smtClean="0"/>
          </a:p>
          <a:p>
            <a:pPr marL="708660" lvl="1" indent="-342900">
              <a:buFont typeface="+mj-lt"/>
              <a:buAutoNum type="alphaLcPeriod" startAt="3"/>
            </a:pPr>
            <a:r>
              <a:rPr lang="en-US" dirty="0" smtClean="0"/>
              <a:t>When looking at the % daily value, </a:t>
            </a:r>
          </a:p>
          <a:p>
            <a:pPr marL="365760" lvl="1" indent="0">
              <a:buNone/>
            </a:pPr>
            <a:r>
              <a:rPr lang="en-US" dirty="0" smtClean="0"/>
              <a:t>	5 % and </a:t>
            </a:r>
            <a:r>
              <a:rPr lang="en-US" dirty="0" smtClean="0"/>
              <a:t>below </a:t>
            </a:r>
            <a:r>
              <a:rPr lang="en-US" dirty="0" smtClean="0"/>
              <a:t>is low in nutrients </a:t>
            </a:r>
          </a:p>
          <a:p>
            <a:pPr marL="365760" lvl="1" indent="0">
              <a:buNone/>
            </a:pPr>
            <a:r>
              <a:rPr lang="en-US" dirty="0" smtClean="0"/>
              <a:t>	and 20% and higher is </a:t>
            </a:r>
          </a:p>
          <a:p>
            <a:pPr marL="365760" lvl="1" indent="0">
              <a:buNone/>
            </a:pPr>
            <a:r>
              <a:rPr lang="en-US" dirty="0" smtClean="0"/>
              <a:t>	considered high in nutrients.</a:t>
            </a: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Food labels</a:t>
            </a:r>
            <a:endParaRPr lang="en-US" dirty="0"/>
          </a:p>
        </p:txBody>
      </p:sp>
      <p:pic>
        <p:nvPicPr>
          <p:cNvPr id="4" name="Picture 3" descr="img_tips_food_label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7262" y="1600538"/>
            <a:ext cx="3941195" cy="5138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7089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food label proposed changes.pdf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" t="30361" r="-311" b="17187"/>
          <a:stretch/>
        </p:blipFill>
        <p:spPr>
          <a:xfrm>
            <a:off x="381000" y="1151054"/>
            <a:ext cx="8407400" cy="5706946"/>
          </a:xfrm>
          <a:ln w="12700">
            <a:solidFill>
              <a:schemeClr val="tx1">
                <a:alpha val="0"/>
              </a:schemeClr>
            </a:solidFill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Food label proposed changes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75213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differences did you notice between the old label and the proposed label? What is missing? What is added?</a:t>
            </a:r>
          </a:p>
          <a:p>
            <a:r>
              <a:rPr lang="en-US" dirty="0" smtClean="0"/>
              <a:t>How do you think the proposed changes will help consumers make better decisions?</a:t>
            </a:r>
          </a:p>
          <a:p>
            <a:r>
              <a:rPr lang="en-US" dirty="0" smtClean="0"/>
              <a:t>Would you change anything else on the label to make it better?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Food label changes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49256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rid">
  <a:themeElements>
    <a:clrScheme name="Grid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Grid.thmx</Template>
  <TotalTime>2054</TotalTime>
  <Words>250</Words>
  <Application>Microsoft Macintosh PowerPoint</Application>
  <PresentationFormat>On-screen Show (4:3)</PresentationFormat>
  <Paragraphs>54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Grid</vt:lpstr>
      <vt:lpstr>Fat, cholesterol, calorie and food label notes</vt:lpstr>
      <vt:lpstr>Saturated fats</vt:lpstr>
      <vt:lpstr>Unsaturated fats</vt:lpstr>
      <vt:lpstr>cholesterol</vt:lpstr>
      <vt:lpstr>calories</vt:lpstr>
      <vt:lpstr>Food labels</vt:lpstr>
      <vt:lpstr>Food label proposed changes</vt:lpstr>
      <vt:lpstr>Food label changes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Fat and cholesterol notes</dc:title>
  <dc:creator>S</dc:creator>
  <cp:lastModifiedBy>emily arellano</cp:lastModifiedBy>
  <cp:revision>15</cp:revision>
  <dcterms:created xsi:type="dcterms:W3CDTF">2015-01-27T18:40:29Z</dcterms:created>
  <dcterms:modified xsi:type="dcterms:W3CDTF">2015-10-21T21:48:35Z</dcterms:modified>
</cp:coreProperties>
</file>